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4"/>
  </p:notes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77" r:id="rId12"/>
    <p:sldId id="336" r:id="rId13"/>
    <p:sldId id="323" r:id="rId14"/>
    <p:sldId id="365" r:id="rId15"/>
    <p:sldId id="366" r:id="rId16"/>
    <p:sldId id="337" r:id="rId17"/>
    <p:sldId id="329" r:id="rId18"/>
    <p:sldId id="338" r:id="rId19"/>
    <p:sldId id="339" r:id="rId20"/>
    <p:sldId id="340" r:id="rId21"/>
    <p:sldId id="367" r:id="rId22"/>
    <p:sldId id="341" r:id="rId23"/>
    <p:sldId id="369" r:id="rId24"/>
    <p:sldId id="342" r:id="rId25"/>
    <p:sldId id="347" r:id="rId26"/>
    <p:sldId id="368" r:id="rId27"/>
    <p:sldId id="370" r:id="rId28"/>
    <p:sldId id="371" r:id="rId29"/>
    <p:sldId id="372" r:id="rId30"/>
    <p:sldId id="376" r:id="rId31"/>
    <p:sldId id="373" r:id="rId32"/>
    <p:sldId id="374" r:id="rId33"/>
    <p:sldId id="375" r:id="rId34"/>
    <p:sldId id="333" r:id="rId35"/>
    <p:sldId id="364" r:id="rId36"/>
    <p:sldId id="348" r:id="rId37"/>
    <p:sldId id="349" r:id="rId38"/>
    <p:sldId id="350" r:id="rId39"/>
    <p:sldId id="351" r:id="rId40"/>
    <p:sldId id="352" r:id="rId41"/>
    <p:sldId id="353" r:id="rId42"/>
    <p:sldId id="354" r:id="rId43"/>
    <p:sldId id="355" r:id="rId44"/>
    <p:sldId id="356" r:id="rId45"/>
    <p:sldId id="357" r:id="rId46"/>
    <p:sldId id="358" r:id="rId47"/>
    <p:sldId id="332" r:id="rId48"/>
    <p:sldId id="346" r:id="rId49"/>
    <p:sldId id="359" r:id="rId50"/>
    <p:sldId id="360" r:id="rId51"/>
    <p:sldId id="361" r:id="rId52"/>
    <p:sldId id="362" r:id="rId53"/>
    <p:sldId id="363" r:id="rId54"/>
    <p:sldId id="379" r:id="rId55"/>
    <p:sldId id="331" r:id="rId56"/>
    <p:sldId id="326" r:id="rId57"/>
    <p:sldId id="330" r:id="rId58"/>
    <p:sldId id="344" r:id="rId59"/>
    <p:sldId id="343" r:id="rId60"/>
    <p:sldId id="345" r:id="rId61"/>
    <p:sldId id="380" r:id="rId62"/>
    <p:sldId id="314" r:id="rId6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588" y="-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87CB0-B43C-422D-A586-D40EFB8E8923}" type="datetimeFigureOut">
              <a:rPr lang="ko-KR" altLang="en-US" smtClean="0"/>
              <a:t>2021-07-07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FA55C-FC50-45A0-B386-69E5629DE7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3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4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9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=""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=""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=""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=""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=""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462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MES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1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3" y="402845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5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7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3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4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3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60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3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6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2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7" y="28374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1" y="1840071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7" y="64420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4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3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7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7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7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09339"/>
            <a:ext cx="11532091" cy="53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원활한 개발을 위해서 </a:t>
            </a:r>
            <a:r>
              <a:rPr lang="ko-KR" altLang="en-US" dirty="0" err="1" smtClean="0">
                <a:solidFill>
                  <a:prstClr val="white"/>
                </a:solidFill>
              </a:rPr>
              <a:t>페이즈</a:t>
            </a:r>
            <a:r>
              <a:rPr lang="en-US" altLang="ko-KR" dirty="0" smtClean="0">
                <a:solidFill>
                  <a:prstClr val="white"/>
                </a:solidFill>
              </a:rPr>
              <a:t>1 </a:t>
            </a:r>
            <a:r>
              <a:rPr lang="ko-KR" altLang="en-US" dirty="0" smtClean="0">
                <a:solidFill>
                  <a:prstClr val="white"/>
                </a:solidFill>
              </a:rPr>
              <a:t>진행 시 샘플코드 제작을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결정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수정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삭제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조회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등록 기능과 팝업을 이용하는 방법에 대한 샘플코드 배포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샘플코드 참조 결과 개발시간 단축과 더불어 코드의 중복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사용을 줄임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팀원들 간에 개발 </a:t>
            </a:r>
            <a:r>
              <a:rPr lang="ko-KR" altLang="en-US" dirty="0" err="1" smtClean="0">
                <a:solidFill>
                  <a:prstClr val="white"/>
                </a:solidFill>
              </a:rPr>
              <a:t>시실력</a:t>
            </a:r>
            <a:r>
              <a:rPr lang="ko-KR" altLang="en-US" dirty="0" smtClean="0">
                <a:solidFill>
                  <a:prstClr val="white"/>
                </a:solidFill>
              </a:rPr>
              <a:t> 차이가 존재</a:t>
            </a:r>
            <a:endParaRPr lang="en-US" altLang="ko-KR" dirty="0" smtClean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=""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=""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=""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=""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23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3" grpId="0" animBg="1"/>
      <p:bldP spid="30" grpId="0" animBg="1"/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필요 </a:t>
            </a:r>
            <a:r>
              <a:rPr lang="ko-KR" altLang="en-US" dirty="0">
                <a:solidFill>
                  <a:prstClr val="white"/>
                </a:solidFill>
              </a:rPr>
              <a:t>없는 부분을 </a:t>
            </a:r>
            <a:r>
              <a:rPr lang="ko-KR" altLang="en-US" dirty="0" smtClean="0">
                <a:solidFill>
                  <a:prstClr val="white"/>
                </a:solidFill>
              </a:rPr>
              <a:t>추려 </a:t>
            </a:r>
            <a:r>
              <a:rPr lang="ko-KR" altLang="en-US" dirty="0">
                <a:solidFill>
                  <a:prstClr val="white"/>
                </a:solidFill>
              </a:rPr>
              <a:t>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빈번하여 </a:t>
            </a:r>
            <a:r>
              <a:rPr lang="ko-KR" altLang="en-US" dirty="0">
                <a:solidFill>
                  <a:prstClr val="white"/>
                </a:solidFill>
              </a:rPr>
              <a:t>주의를 </a:t>
            </a:r>
            <a:r>
              <a:rPr lang="ko-KR" altLang="en-US" dirty="0" smtClean="0">
                <a:solidFill>
                  <a:prstClr val="white"/>
                </a:solidFill>
              </a:rPr>
              <a:t>요하였음</a:t>
            </a:r>
            <a:endParaRPr lang="ko-KR" altLang="en-US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MES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=""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=""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=""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=""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3" grpId="0" animBg="1"/>
      <p:bldP spid="30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EE06837D-7B6F-40FC-99FB-FC56B743F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639" y="2062960"/>
            <a:ext cx="7288719" cy="370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자바 스프링 프레임워크를 이용하면서 필요한 라이브러리나 흐름을 공부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en-US" altLang="ko-KR" dirty="0">
                <a:solidFill>
                  <a:prstClr val="white"/>
                </a:solidFill>
              </a:rPr>
              <a:t>MVC </a:t>
            </a:r>
            <a:r>
              <a:rPr lang="ko-KR" altLang="en-US" dirty="0">
                <a:solidFill>
                  <a:prstClr val="white"/>
                </a:solidFill>
              </a:rPr>
              <a:t>패턴과 </a:t>
            </a:r>
            <a:r>
              <a:rPr lang="en-US" altLang="ko-KR" dirty="0" err="1">
                <a:solidFill>
                  <a:prstClr val="white"/>
                </a:solidFill>
              </a:rPr>
              <a:t>myBatis</a:t>
            </a:r>
            <a:r>
              <a:rPr lang="en-US" altLang="ko-KR" dirty="0">
                <a:solidFill>
                  <a:prstClr val="white"/>
                </a:solidFill>
              </a:rPr>
              <a:t>, Maven </a:t>
            </a:r>
            <a:r>
              <a:rPr lang="ko-KR" altLang="en-US" dirty="0">
                <a:solidFill>
                  <a:prstClr val="white"/>
                </a:solidFill>
              </a:rPr>
              <a:t>등을 이용하여 개발에 필요한 흐름을 이해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20392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스프링을 사용함으로써 디자인패턴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라이브러리 등을 사용하여 개발효율 증가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 프로젝트 이전 자바 프로젝트를 </a:t>
            </a:r>
            <a:r>
              <a:rPr lang="ko-KR" altLang="en-US" dirty="0" err="1">
                <a:solidFill>
                  <a:prstClr val="white"/>
                </a:solidFill>
              </a:rPr>
              <a:t>진행시</a:t>
            </a:r>
            <a:r>
              <a:rPr lang="ko-KR" altLang="en-US" dirty="0">
                <a:solidFill>
                  <a:prstClr val="white"/>
                </a:solidFill>
              </a:rPr>
              <a:t> 확실한 디자인 패턴이 없었음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74" name="Picture 2" descr="C:\Users\SHY-702-15\Desktop\Git\ERPProject\문서파일보관용\최종문서용\Image\Spr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23976"/>
            <a:ext cx="2387600" cy="175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005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사용하면 보완 할 수 있을 것으로 판단하여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팝업을 수정하여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적용한 팝업으로 재구성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전체 메뉴검색에도 적용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 시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에 저장된 정보를 실시간으로 확인하며 검색가능 하게 되어 효율증가 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팝업 검색을 활용하여 프로그램을 구성하던 중 검색에 불편함 발견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098" name="Picture 2" descr="C:\Users\SHY-702-15\Desktop\Git\ERPProject\문서파일보관용\최종문서용\Image\aja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85661"/>
            <a:ext cx="2387600" cy="166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28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C:\Users\SHY-702-15\Desktop\Git\ERPProject\문서파일보관용\최종문서용\Image\gi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3" y="1409339"/>
            <a:ext cx="2387600" cy="168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=""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2001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=""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1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494435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494435" y="4182872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1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8" y="4182872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7415054" y="176399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7415055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3"/>
            <a:ext cx="6648451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1" y="4943997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90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0437E271-E521-4A36-9DB2-F035CCB79360}"/>
              </a:ext>
            </a:extLst>
          </p:cNvPr>
          <p:cNvSpPr/>
          <p:nvPr/>
        </p:nvSpPr>
        <p:spPr>
          <a:xfrm>
            <a:off x="7415054" y="4949758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76998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80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=""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2001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1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=""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2001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=""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1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=""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2001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MES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=""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1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2001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1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=""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2001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=""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1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=""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2001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=""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1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=""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2000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=""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=""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2000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=""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885114" y="1694802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메뉴정보가 </a:t>
            </a:r>
            <a:r>
              <a:rPr lang="ko-KR" altLang="en-US" dirty="0">
                <a:solidFill>
                  <a:prstClr val="white"/>
                </a:solidFill>
              </a:rPr>
              <a:t>보여짐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885114" y="3429001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3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4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팝업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3409751" y="1633734"/>
            <a:ext cx="2686248" cy="44710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팝업을 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조회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삭제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수정 등 전 기능에 적극 활용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돋보기 모양 아이콘을 클릭하는 방식과 </a:t>
            </a:r>
            <a:r>
              <a:rPr lang="ko-KR" altLang="en-US" dirty="0" smtClean="0">
                <a:solidFill>
                  <a:prstClr val="white"/>
                </a:solidFill>
              </a:rPr>
              <a:t>입력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박스를 클릭하거</a:t>
            </a:r>
            <a:r>
              <a:rPr lang="ko-KR" altLang="en-US" dirty="0">
                <a:solidFill>
                  <a:prstClr val="white"/>
                </a:solidFill>
              </a:rPr>
              <a:t>나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더블 </a:t>
            </a:r>
            <a:r>
              <a:rPr lang="ko-KR" altLang="en-US" dirty="0" smtClean="0">
                <a:solidFill>
                  <a:prstClr val="white"/>
                </a:solidFill>
              </a:rPr>
              <a:t>클릭하는 </a:t>
            </a:r>
            <a:r>
              <a:rPr lang="ko-KR" altLang="en-US" dirty="0">
                <a:solidFill>
                  <a:prstClr val="white"/>
                </a:solidFill>
              </a:rPr>
              <a:t>방식으로 활용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선택한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ko-KR" altLang="en-US" dirty="0" smtClean="0">
                <a:solidFill>
                  <a:prstClr val="white"/>
                </a:solidFill>
              </a:rPr>
              <a:t>필요 한 </a:t>
            </a:r>
            <a:r>
              <a:rPr lang="ko-KR" altLang="en-US" dirty="0">
                <a:solidFill>
                  <a:prstClr val="white"/>
                </a:solidFill>
              </a:rPr>
              <a:t>곳에 자동 입력하게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구현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C1567866-7162-437E-A89A-53DA44C3D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049" y="1640093"/>
            <a:ext cx="2686249" cy="457263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7677F2F5-0B24-4693-8288-2491693EF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68" y="1640095"/>
            <a:ext cx="2823933" cy="457263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01215133-E5B2-4A52-999C-5A613A228C04}"/>
              </a:ext>
            </a:extLst>
          </p:cNvPr>
          <p:cNvSpPr/>
          <p:nvPr/>
        </p:nvSpPr>
        <p:spPr>
          <a:xfrm>
            <a:off x="9044772" y="1633733"/>
            <a:ext cx="2686248" cy="44710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• AJAX</a:t>
            </a:r>
            <a:r>
              <a:rPr lang="ko-KR" altLang="en-US" dirty="0"/>
              <a:t> 기술을 활용하여 검색의 편의성을 </a:t>
            </a:r>
            <a:r>
              <a:rPr lang="ko-KR" altLang="en-US" dirty="0" smtClean="0"/>
              <a:t>높임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/>
              <a:t>품명에 </a:t>
            </a:r>
            <a:r>
              <a:rPr lang="ko-KR" altLang="en-US" dirty="0" err="1"/>
              <a:t>모니를</a:t>
            </a:r>
            <a:r>
              <a:rPr lang="ko-KR" altLang="en-US" dirty="0"/>
              <a:t> 입력하는 순간 </a:t>
            </a:r>
            <a:r>
              <a:rPr lang="en-US" altLang="ko-KR" dirty="0"/>
              <a:t>DB</a:t>
            </a:r>
            <a:r>
              <a:rPr lang="ko-KR" altLang="en-US" dirty="0"/>
              <a:t>에 저장된 모니터들이 팝업내 리스트화면에 출력되어 사용자의 편의성을 높임</a:t>
            </a:r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3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3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5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9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3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9042643" y="3604816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영업관리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영업관리는 판매계획등록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출고에 관한 정보들을 관리하는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3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9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3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/>
              <a:t>판매계획등록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수주등록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출고처리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400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640C81E1-5E9A-4655-B1C7-BA0E12C1A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9" y="1829104"/>
            <a:ext cx="5491993" cy="4571699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9028219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smtClean="0"/>
              <a:t>판매계획현황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/>
              <a:t>• </a:t>
            </a:r>
            <a:r>
              <a:rPr lang="ko-KR" altLang="en-US" sz="1400" dirty="0" smtClean="0">
                <a:solidFill>
                  <a:prstClr val="white"/>
                </a:solidFill>
              </a:rPr>
              <a:t>수주현황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smtClean="0">
                <a:solidFill>
                  <a:prstClr val="white"/>
                </a:solidFill>
              </a:rPr>
              <a:t>출고현황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03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548155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단가 </a:t>
            </a:r>
            <a:r>
              <a:rPr lang="ko-KR" altLang="en-US" dirty="0">
                <a:solidFill>
                  <a:prstClr val="white"/>
                </a:solidFill>
              </a:rPr>
              <a:t>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548155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5548155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7425689" y="3604816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7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9285C8F2-968F-44E8-9CEC-A1EDF281445E}"/>
              </a:ext>
            </a:extLst>
          </p:cNvPr>
          <p:cNvSpPr/>
          <p:nvPr/>
        </p:nvSpPr>
        <p:spPr>
          <a:xfrm>
            <a:off x="7425689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D9CEFEAD-22E2-4283-84B2-80ABC7A259B8}"/>
              </a:ext>
            </a:extLst>
          </p:cNvPr>
          <p:cNvSpPr/>
          <p:nvPr/>
        </p:nvSpPr>
        <p:spPr>
          <a:xfrm>
            <a:off x="9303223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30F99AE0-325F-4B64-BB7C-89457C1B029C}"/>
              </a:ext>
            </a:extLst>
          </p:cNvPr>
          <p:cNvSpPr/>
          <p:nvPr/>
        </p:nvSpPr>
        <p:spPr>
          <a:xfrm>
            <a:off x="9303223" y="3604816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생산관리공통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286206" y="1757318"/>
            <a:ext cx="639824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생산관리는 생산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작업에 관한 프로세스와 외주관리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생산현황</a:t>
            </a:r>
            <a:r>
              <a:rPr lang="en-US" altLang="ko-KR" dirty="0">
                <a:solidFill>
                  <a:prstClr val="white"/>
                </a:solidFill>
              </a:rPr>
              <a:t>, BOM </a:t>
            </a:r>
            <a:r>
              <a:rPr lang="ko-KR" altLang="en-US" dirty="0">
                <a:solidFill>
                  <a:prstClr val="white"/>
                </a:solidFill>
              </a:rPr>
              <a:t>프로세스관리가 주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A19B3356-3522-45AE-8B2F-4DFD2F7A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3" y="1754841"/>
            <a:ext cx="4703853" cy="468728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="" xmlns:a16="http://schemas.microsoft.com/office/drawing/2014/main" id="{401FDBCF-81A8-49F0-A30B-DBC43424D820}"/>
              </a:ext>
            </a:extLst>
          </p:cNvPr>
          <p:cNvSpPr/>
          <p:nvPr/>
        </p:nvSpPr>
        <p:spPr>
          <a:xfrm>
            <a:off x="10068603" y="3153071"/>
            <a:ext cx="1615847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36151A87-E126-4BF5-8816-5A1E38D1CE39}"/>
              </a:ext>
            </a:extLst>
          </p:cNvPr>
          <p:cNvSpPr/>
          <p:nvPr/>
        </p:nvSpPr>
        <p:spPr>
          <a:xfrm>
            <a:off x="10068603" y="3646141"/>
            <a:ext cx="1615847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>
                <a:solidFill>
                  <a:prstClr val="white"/>
                </a:solidFill>
              </a:rPr>
              <a:t>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정전개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역전개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외주단가등록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불량유형등록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2F52492A-6933-4534-ADC1-638BEC4055C0}"/>
              </a:ext>
            </a:extLst>
          </p:cNvPr>
          <p:cNvSpPr/>
          <p:nvPr/>
        </p:nvSpPr>
        <p:spPr>
          <a:xfrm>
            <a:off x="8475384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396A4968-BDF7-4008-818E-601A8E109E2D}"/>
              </a:ext>
            </a:extLst>
          </p:cNvPr>
          <p:cNvSpPr/>
          <p:nvPr/>
        </p:nvSpPr>
        <p:spPr>
          <a:xfrm>
            <a:off x="8475384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현재공현황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EBE1A3C2-7BE3-4A9C-9181-291FB512648B}"/>
              </a:ext>
            </a:extLst>
          </p:cNvPr>
          <p:cNvSpPr/>
          <p:nvPr/>
        </p:nvSpPr>
        <p:spPr>
          <a:xfrm>
            <a:off x="688079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외주관리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E127FC58-4FB3-4555-BE8A-539B5D915F16}"/>
              </a:ext>
            </a:extLst>
          </p:cNvPr>
          <p:cNvSpPr/>
          <p:nvPr/>
        </p:nvSpPr>
        <p:spPr>
          <a:xfrm>
            <a:off x="688079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외주실적등록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외주마감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D4E1E972-F865-4FA4-8EF9-4366274311CB}"/>
              </a:ext>
            </a:extLst>
          </p:cNvPr>
          <p:cNvSpPr/>
          <p:nvPr/>
        </p:nvSpPr>
        <p:spPr>
          <a:xfrm>
            <a:off x="528620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272DCB34-4F21-4A80-A908-58C918B796F0}"/>
              </a:ext>
            </a:extLst>
          </p:cNvPr>
          <p:cNvSpPr/>
          <p:nvPr/>
        </p:nvSpPr>
        <p:spPr>
          <a:xfrm>
            <a:off x="528620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생산계획등록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작업실적등록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29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</a:t>
            </a:r>
            <a:r>
              <a:rPr lang="ko-KR" altLang="en-US" b="1" dirty="0"/>
              <a:t> 품목등록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1757318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품목은 </a:t>
            </a:r>
            <a:r>
              <a:rPr lang="en-US" altLang="ko-KR" dirty="0">
                <a:solidFill>
                  <a:prstClr val="white"/>
                </a:solidFill>
              </a:rPr>
              <a:t>MES </a:t>
            </a:r>
            <a:r>
              <a:rPr lang="ko-KR" altLang="en-US" dirty="0">
                <a:solidFill>
                  <a:prstClr val="white"/>
                </a:solidFill>
              </a:rPr>
              <a:t>전 기능에 걸쳐 가장 많이 사용되는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E5C9C874-4795-47C0-B560-3C56B5B6D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92" y="1757320"/>
            <a:ext cx="5432307" cy="473343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2906714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좌측 화면의 원하는 품번을 클릭하면 우측 화면에 기존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가 출력됨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C124497F-84AF-4BEC-8147-A587BFC7AA43}"/>
              </a:ext>
            </a:extLst>
          </p:cNvPr>
          <p:cNvSpPr/>
          <p:nvPr/>
        </p:nvSpPr>
        <p:spPr>
          <a:xfrm>
            <a:off x="6781823" y="5286753"/>
            <a:ext cx="4269396" cy="120399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등록시</a:t>
            </a:r>
            <a:r>
              <a:rPr lang="ko-KR" altLang="en-US" dirty="0">
                <a:solidFill>
                  <a:prstClr val="white"/>
                </a:solidFill>
              </a:rPr>
              <a:t> 필수 입력 정보를 의미하는 노란색 박스를 모두 입력 하여야 등록이 가능하며 저장버튼을 클릭하면 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4121463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삭제의 경우 원하는 품목의 체크박스를 체크상태로 두고 삭제버튼 클릭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73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판매계획등록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2209494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판매계획등록은 시장의 예상수요를 대비하기 위해 사용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3358890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품목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를 불러와서 판매계획수량과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판매계획 단가를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4573639"/>
            <a:ext cx="4269396" cy="135489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수정사항은 기존 판매계획과 비교하기 위해 계획수정수량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계획수정단가로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따로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F4A83BE2-9310-4104-9A24-65507F3C4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9" y="1829104"/>
            <a:ext cx="5491993" cy="457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수주등록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1928550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수주등록은 실제로 고객으로부터 받은 주문을 처리하는 프로세스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3169982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>
                <a:solidFill>
                  <a:prstClr val="white"/>
                </a:solidFill>
              </a:rPr>
              <a:t>거래처별로 관리하며 받은 주문에 관한 정보를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4518658"/>
            <a:ext cx="4269396" cy="135489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주문번호 내 </a:t>
            </a:r>
            <a:r>
              <a:rPr lang="ko-KR" altLang="en-US" dirty="0" err="1">
                <a:solidFill>
                  <a:prstClr val="white"/>
                </a:solidFill>
              </a:rPr>
              <a:t>주문받은</a:t>
            </a:r>
            <a:r>
              <a:rPr lang="ko-KR" altLang="en-US" dirty="0">
                <a:solidFill>
                  <a:prstClr val="white"/>
                </a:solidFill>
              </a:rPr>
              <a:t> 품목을 따로 등록하여 관리의 효율성을 높임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7B258DF4-CF60-4101-BF99-EEEE65DD5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3" y="1639961"/>
            <a:ext cx="5436289" cy="485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7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주계획등록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주계획등록에서는 주생산계획을 등록하며 해당품목의 필요수량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일정 등을 확인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수정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삭제가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품목별로 관리하며 품목을 검색하면 등록된 계획번호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 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납기일 등의 정보들을 확인 할 수 있고 수정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총괄생산계획</a:t>
            </a:r>
            <a:r>
              <a:rPr lang="en-US" altLang="ko-KR" dirty="0">
                <a:solidFill>
                  <a:prstClr val="white"/>
                </a:solidFill>
              </a:rPr>
              <a:t>(APP)</a:t>
            </a:r>
            <a:r>
              <a:rPr lang="ko-KR" altLang="en-US" dirty="0">
                <a:solidFill>
                  <a:prstClr val="white"/>
                </a:solidFill>
              </a:rPr>
              <a:t>를 최종품목별로 세분화 시킨 것을 주생산계획이라고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8AFA8C0-9A63-421F-96BF-05E6DB1E0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5" y="1607862"/>
            <a:ext cx="5462955" cy="488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=""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2001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1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소요량전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smtClean="0">
                <a:solidFill>
                  <a:prstClr val="white"/>
                </a:solidFill>
              </a:rPr>
              <a:t>에서는 </a:t>
            </a:r>
            <a:r>
              <a:rPr lang="ko-KR" altLang="en-US" dirty="0" err="1" smtClean="0">
                <a:solidFill>
                  <a:prstClr val="white"/>
                </a:solidFill>
              </a:rPr>
              <a:t>품번</a:t>
            </a:r>
            <a:r>
              <a:rPr lang="ko-KR" altLang="en-US" dirty="0" err="1">
                <a:solidFill>
                  <a:prstClr val="white"/>
                </a:solidFill>
              </a:rPr>
              <a:t>과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품명</a:t>
            </a:r>
            <a:r>
              <a:rPr lang="en-US" altLang="ko-KR" dirty="0" smtClean="0">
                <a:solidFill>
                  <a:prstClr val="white"/>
                </a:solidFill>
              </a:rPr>
              <a:t>,  </a:t>
            </a:r>
            <a:r>
              <a:rPr lang="ko-KR" altLang="en-US" dirty="0" err="1" smtClean="0">
                <a:solidFill>
                  <a:prstClr val="white"/>
                </a:solidFill>
              </a:rPr>
              <a:t>주계획에서는</a:t>
            </a:r>
            <a:r>
              <a:rPr lang="ko-KR" altLang="en-US" dirty="0" smtClean="0">
                <a:solidFill>
                  <a:prstClr val="white"/>
                </a:solidFill>
              </a:rPr>
              <a:t> 그에 따른 납기일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예정 </a:t>
            </a:r>
            <a:r>
              <a:rPr lang="ko-KR" altLang="en-US" dirty="0" err="1" smtClean="0">
                <a:solidFill>
                  <a:prstClr val="white"/>
                </a:solidFill>
              </a:rPr>
              <a:t>발주일을</a:t>
            </a:r>
            <a:r>
              <a:rPr lang="ko-KR" altLang="en-US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가져옴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수량은 </a:t>
            </a: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smtClean="0">
                <a:solidFill>
                  <a:prstClr val="white"/>
                </a:solidFill>
              </a:rPr>
              <a:t>에 등록 된 실제수량과 </a:t>
            </a:r>
            <a:r>
              <a:rPr lang="ko-KR" altLang="en-US" dirty="0" err="1" smtClean="0">
                <a:solidFill>
                  <a:prstClr val="white"/>
                </a:solidFill>
              </a:rPr>
              <a:t>주계획에서</a:t>
            </a:r>
            <a:r>
              <a:rPr lang="ko-KR" altLang="en-US" dirty="0" smtClean="0">
                <a:solidFill>
                  <a:prstClr val="white"/>
                </a:solidFill>
              </a:rPr>
              <a:t> 설정한 계획 수량의 합계 값이 출력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소요량 전개는 상위 품목의 하위 부품에 대한 수요를 계산하는 과정을 의미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4098" name="Picture 2" descr="C:\Users\SHY-702-15\Desktop\Git\ERPProject\문서파일보관용\최종문서용\PPTCapture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43" y="1609502"/>
            <a:ext cx="5563656" cy="496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87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생산계획등</a:t>
            </a:r>
            <a:r>
              <a:rPr lang="ko-KR" altLang="en-US" b="1" dirty="0"/>
              <a:t>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재고확인버튼을 해당 품목의 일 생산 가능 최대수량 및 남은 자재의 최소수량을 확인가능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일 생산 최대수량을 초과하지 않으면서 남은 자재의 최소수량을 넘지 않는 양의 수량만을 생산 수량으로 지정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현재 등록된 완제품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반제품에 대해서 생산계획을 등록할 수 있는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PPTCapture\생산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1609502"/>
            <a:ext cx="5600699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250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작업지시등</a:t>
            </a:r>
            <a:r>
              <a:rPr lang="ko-KR" altLang="en-US" b="1" dirty="0"/>
              <a:t>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3144156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생산계획조회 버튼을 이용하여 계획기간을 입력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후 해당되는 생산계획명령을 조회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해당 지시의 생산설비 라인 및 작업 팀을 작성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저장하고 이미 내려진 작업지시를 수정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삭제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작업지시등록은 현재 등록된 생산계획을 조회하여 작업을 지시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PPTCapture\작업지시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33" y="1609503"/>
            <a:ext cx="5576167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90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 smtClean="0"/>
              <a:t>– BOM</a:t>
            </a:r>
            <a:r>
              <a:rPr lang="ko-KR" altLang="en-US" b="1" dirty="0" smtClean="0"/>
              <a:t>프로세스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3" y="3216112"/>
            <a:ext cx="4269396" cy="152473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err="1" smtClean="0">
                <a:solidFill>
                  <a:prstClr val="white"/>
                </a:solidFill>
              </a:rPr>
              <a:t>정전개는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r>
              <a:rPr lang="ko-KR" altLang="en-US" dirty="0" err="1" smtClean="0">
                <a:solidFill>
                  <a:prstClr val="white"/>
                </a:solidFill>
              </a:rPr>
              <a:t>모품목에</a:t>
            </a:r>
            <a:r>
              <a:rPr lang="ko-KR" altLang="en-US" dirty="0" smtClean="0">
                <a:solidFill>
                  <a:prstClr val="white"/>
                </a:solidFill>
              </a:rPr>
              <a:t> 대한 </a:t>
            </a:r>
            <a:r>
              <a:rPr lang="ko-KR" altLang="en-US" dirty="0" err="1" smtClean="0">
                <a:solidFill>
                  <a:prstClr val="white"/>
                </a:solidFill>
              </a:rPr>
              <a:t>자품목의</a:t>
            </a:r>
            <a:r>
              <a:rPr lang="ko-KR" altLang="en-US" dirty="0" smtClean="0">
                <a:solidFill>
                  <a:prstClr val="white"/>
                </a:solidFill>
              </a:rPr>
              <a:t> 품목</a:t>
            </a:r>
            <a:r>
              <a:rPr lang="en-US" altLang="ko-KR" dirty="0" smtClean="0">
                <a:solidFill>
                  <a:prstClr val="white"/>
                </a:solidFill>
              </a:rPr>
              <a:t>Data</a:t>
            </a:r>
            <a:r>
              <a:rPr lang="ko-KR" altLang="en-US" dirty="0" smtClean="0">
                <a:solidFill>
                  <a:prstClr val="white"/>
                </a:solidFill>
              </a:rPr>
              <a:t>를 보여주며</a:t>
            </a:r>
            <a:r>
              <a:rPr lang="en-US" altLang="ko-KR" dirty="0" smtClean="0">
                <a:solidFill>
                  <a:prstClr val="white"/>
                </a:solidFill>
              </a:rPr>
              <a:t>, BOM</a:t>
            </a:r>
            <a:r>
              <a:rPr lang="ko-KR" altLang="en-US" dirty="0" err="1" smtClean="0">
                <a:solidFill>
                  <a:prstClr val="white"/>
                </a:solidFill>
              </a:rPr>
              <a:t>역전개는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r>
              <a:rPr lang="ko-KR" altLang="en-US" dirty="0" err="1" smtClean="0">
                <a:solidFill>
                  <a:prstClr val="white"/>
                </a:solidFill>
              </a:rPr>
              <a:t>자품목에</a:t>
            </a:r>
            <a:r>
              <a:rPr lang="ko-KR" altLang="en-US" dirty="0" smtClean="0">
                <a:solidFill>
                  <a:prstClr val="white"/>
                </a:solidFill>
              </a:rPr>
              <a:t> 대한 </a:t>
            </a:r>
            <a:r>
              <a:rPr lang="ko-KR" altLang="en-US" dirty="0" err="1" smtClean="0">
                <a:solidFill>
                  <a:prstClr val="white"/>
                </a:solidFill>
              </a:rPr>
              <a:t>모품목의</a:t>
            </a:r>
            <a:r>
              <a:rPr lang="ko-KR" altLang="en-US" dirty="0" smtClean="0">
                <a:solidFill>
                  <a:prstClr val="white"/>
                </a:solidFill>
              </a:rPr>
              <a:t> 품목</a:t>
            </a:r>
            <a:r>
              <a:rPr lang="en-US" altLang="ko-KR" dirty="0" smtClean="0">
                <a:solidFill>
                  <a:prstClr val="white"/>
                </a:solidFill>
              </a:rPr>
              <a:t>Data</a:t>
            </a:r>
            <a:r>
              <a:rPr lang="ko-KR" altLang="en-US" dirty="0" smtClean="0">
                <a:solidFill>
                  <a:prstClr val="white"/>
                </a:solidFill>
              </a:rPr>
              <a:t>를 확인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3" y="5046134"/>
            <a:ext cx="4269396" cy="13013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정미수량과 </a:t>
            </a:r>
            <a:r>
              <a:rPr lang="en-US" altLang="ko-KR" dirty="0" smtClean="0">
                <a:solidFill>
                  <a:prstClr val="white"/>
                </a:solidFill>
              </a:rPr>
              <a:t>Loss</a:t>
            </a:r>
            <a:r>
              <a:rPr lang="ko-KR" altLang="en-US" dirty="0" smtClean="0">
                <a:solidFill>
                  <a:prstClr val="white"/>
                </a:solidFill>
              </a:rPr>
              <a:t>율을 이용하여 실제로 생산에 필요한 필요수량을 계산하게 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3" y="1609503"/>
            <a:ext cx="4269396" cy="13337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BOM(Bill of material)</a:t>
            </a:r>
            <a:r>
              <a:rPr lang="ko-KR" altLang="en-US" dirty="0" smtClean="0">
                <a:solidFill>
                  <a:prstClr val="white"/>
                </a:solidFill>
              </a:rPr>
              <a:t>은 모든 품목에 대해 상위 품목과 부품의 관계와 사용량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단위 등을 표시한 도표 등을 의미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3074" name="Picture 2" descr="C:\Users\SHY-702-15\Desktop\Git\ERPProject\문서파일보관용\최종문서용\PPTCapture\BOM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56" y="1609502"/>
            <a:ext cx="5494643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5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2001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1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– </a:t>
            </a:r>
            <a:r>
              <a:rPr lang="ko-KR" altLang="en-US" b="1" dirty="0"/>
              <a:t>전체 테이블 관계도</a:t>
            </a:r>
            <a:endParaRPr lang="en-US" altLang="ko-KR" b="1" dirty="0"/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14082032" descr="EMB00001c8425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05" y="1670551"/>
            <a:ext cx="10516991" cy="458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03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21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05" y="1533640"/>
            <a:ext cx="9658351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9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9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619252"/>
            <a:ext cx="11371448" cy="491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547164"/>
            <a:ext cx="11256905" cy="499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8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9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47" y="1503926"/>
            <a:ext cx="11206107" cy="506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4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91504" y="4141398"/>
            <a:ext cx="7982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MES </a:t>
            </a:r>
            <a:r>
              <a:rPr lang="ko-KR" altLang="en-US" dirty="0"/>
              <a:t>는 생산관리 시스템</a:t>
            </a:r>
            <a:r>
              <a:rPr lang="en-US" altLang="ko-KR" dirty="0"/>
              <a:t>(Manufacturing Execution System) </a:t>
            </a:r>
            <a:r>
              <a:rPr lang="ko-KR" altLang="en-US" dirty="0"/>
              <a:t>을 의미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생산 현장에서 작업 일정</a:t>
            </a:r>
            <a:r>
              <a:rPr lang="en-US" altLang="ko-KR" dirty="0"/>
              <a:t>, </a:t>
            </a:r>
            <a:r>
              <a:rPr lang="ko-KR" altLang="en-US" dirty="0"/>
              <a:t>작업 지시</a:t>
            </a:r>
            <a:r>
              <a:rPr lang="en-US" altLang="ko-KR" dirty="0"/>
              <a:t>, </a:t>
            </a:r>
            <a:r>
              <a:rPr lang="ko-KR" altLang="en-US" dirty="0"/>
              <a:t>품질 관리</a:t>
            </a:r>
            <a:r>
              <a:rPr lang="en-US" altLang="ko-KR" dirty="0"/>
              <a:t>, </a:t>
            </a:r>
            <a:r>
              <a:rPr lang="ko-KR" altLang="en-US" dirty="0"/>
              <a:t>작업 실적 집계 등 제반 활동을 지원하기 위한 관리 시스템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최근에는 </a:t>
            </a:r>
            <a:r>
              <a:rPr lang="en-US" altLang="ko-KR" dirty="0"/>
              <a:t>AI</a:t>
            </a:r>
            <a:r>
              <a:rPr lang="ko-KR" altLang="en-US" dirty="0"/>
              <a:t>기술과 융화된 </a:t>
            </a:r>
            <a:r>
              <a:rPr lang="en-US" altLang="ko-KR" dirty="0"/>
              <a:t>MES</a:t>
            </a:r>
            <a:r>
              <a:rPr lang="ko-KR" altLang="en-US" dirty="0"/>
              <a:t>가 등장하여 고도의 자동화가 가능하게 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MES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sp>
        <p:nvSpPr>
          <p:cNvPr id="14" name="사각형: 둥근 모서리 82">
            <a:extLst>
              <a:ext uri="{FF2B5EF4-FFF2-40B4-BE49-F238E27FC236}">
                <a16:creationId xmlns=""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Image\M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49" y="1645899"/>
            <a:ext cx="3619500" cy="201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9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547162"/>
            <a:ext cx="11180705" cy="496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4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75351"/>
            <a:ext cx="11309351" cy="512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80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15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48" y="1552979"/>
            <a:ext cx="11129904" cy="498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8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5122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49" y="1917747"/>
            <a:ext cx="67722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4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6146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705" y="2474959"/>
            <a:ext cx="8764588" cy="290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1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7170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6" y="1724026"/>
            <a:ext cx="11058525" cy="473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63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등록</a:t>
            </a:r>
            <a:endParaRPr lang="en-US" altLang="ko-KR" b="1" dirty="0"/>
          </a:p>
        </p:txBody>
      </p:sp>
      <p:pic>
        <p:nvPicPr>
          <p:cNvPr id="8194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5" y="1762125"/>
            <a:ext cx="11139487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60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=""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2001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=""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1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="" xmlns:a16="http://schemas.microsoft.com/office/drawing/2014/main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1"/>
            <a:ext cx="11532091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19426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직접구매의사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669983" y="2641700"/>
            <a:ext cx="0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198746" y="2641700"/>
            <a:ext cx="9527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19425" y="3322819"/>
            <a:ext cx="2828291" cy="719386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판매계약의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성립여부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3669984" y="4042207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196843" y="4042205"/>
            <a:ext cx="0" cy="5896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3019426" y="4603556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판매계획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등록</a:t>
            </a:r>
            <a:endParaRPr lang="en-US" altLang="ko-KR" sz="1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판매 및 판매계획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46286" y="4631839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수주등록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4546286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시장예상수요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8357614" y="5537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128853" y="5098566"/>
            <a:ext cx="1758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MPS &amp; MRP</a:t>
            </a: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3670141" y="6265587"/>
            <a:ext cx="468747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>
            <a:off x="5196999" y="5813231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3670140" y="5537008"/>
            <a:ext cx="0" cy="7285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>
            <a:stCxn id="30" idx="2"/>
          </p:cNvCxnSpPr>
          <p:nvPr/>
        </p:nvCxnSpPr>
        <p:spPr>
          <a:xfrm>
            <a:off x="5196845" y="5565289"/>
            <a:ext cx="155" cy="2479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92230" y="2654498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7192230" y="3015802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5956995" y="3889473"/>
            <a:ext cx="1796356" cy="12090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669984" y="41689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196844" y="416096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5889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9"/>
            <a:ext cx="784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생산관리와 더불어 회사 운영에 필요한 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MES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생산관리 외 판매수주등록 부터 판매 처리에 이르는 광범위한 프로세스를 목표로 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1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=""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29943" y="184674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완제품</a:t>
            </a:r>
            <a:r>
              <a:rPr lang="en-US" altLang="ko-KR" sz="1400" b="1" dirty="0"/>
              <a:t>)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050939" y="2313658"/>
            <a:ext cx="13957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960510" y="2919600"/>
            <a:ext cx="9527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4546364" y="1772377"/>
            <a:ext cx="2828291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완제품 재고가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2280502" y="4680989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573170" y="2313658"/>
            <a:ext cx="179792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재고확인 및 단가등록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5319633" y="543614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9486406" y="177237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319633" y="360110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81392" y="1421475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932715" y="3562536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280502" y="4807774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970036" y="302433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32" name="직선 화살표 연결선 31"/>
          <p:cNvCxnSpPr/>
          <p:nvPr/>
        </p:nvCxnSpPr>
        <p:spPr>
          <a:xfrm flipV="1">
            <a:off x="655637" y="4410543"/>
            <a:ext cx="826617" cy="5884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1629943" y="54391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품목단가등록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2280423" y="2896737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280580" y="30154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5970191" y="4572480"/>
            <a:ext cx="156" cy="7902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181443" y="2005883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998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5539793" y="2780383"/>
            <a:ext cx="215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MPS &amp; MRP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7838581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4060823" y="388602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33568" y="1913502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33" name="직사각형 32"/>
          <p:cNvSpPr/>
          <p:nvPr/>
        </p:nvSpPr>
        <p:spPr>
          <a:xfrm>
            <a:off x="4060823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소요량전개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4711773" y="4835424"/>
            <a:ext cx="0" cy="511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060823" y="539839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900208" y="5674615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900208" y="6083442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4711538" y="3272804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2324712" y="3419213"/>
            <a:ext cx="6066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644989" y="3423899"/>
            <a:ext cx="6504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50939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 err="1"/>
              <a:t>재공품이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73431" y="4106444"/>
            <a:ext cx="0" cy="199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재공품</a:t>
            </a:r>
            <a:r>
              <a:rPr lang="en-US" altLang="ko-KR" b="1" dirty="0"/>
              <a:t>, </a:t>
            </a:r>
            <a:r>
              <a:rPr lang="ko-KR" altLang="en-US" b="1" dirty="0"/>
              <a:t>부품 확인 및 발주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10413958" y="1656433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6462114" y="298580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부품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708944" y="1379529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961488" y="181538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>
          <a:xfrm>
            <a:off x="837503" y="296087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438150" y="3419213"/>
            <a:ext cx="31850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9578075" y="4009194"/>
            <a:ext cx="0" cy="3151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727700" y="310686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0" name="순서도: 판단 39"/>
          <p:cNvSpPr/>
          <p:nvPr/>
        </p:nvSpPr>
        <p:spPr>
          <a:xfrm>
            <a:off x="8352456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필요부품이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sp>
        <p:nvSpPr>
          <p:cNvPr id="41" name="직사각형 40"/>
          <p:cNvSpPr/>
          <p:nvPr/>
        </p:nvSpPr>
        <p:spPr>
          <a:xfrm>
            <a:off x="8927359" y="439169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8927359" y="563805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마감처리</a:t>
            </a:r>
            <a:endParaRPr lang="en-US" altLang="ko-KR" sz="1400" b="1" dirty="0"/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578075" y="5365784"/>
            <a:ext cx="0" cy="272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7805972" y="3419213"/>
            <a:ext cx="461728" cy="8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4273433" y="6104777"/>
            <a:ext cx="46539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0797443" y="3414635"/>
            <a:ext cx="289131" cy="4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 flipV="1">
            <a:off x="11086573" y="2685744"/>
            <a:ext cx="0" cy="7334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1093484" y="2927205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9574948" y="396031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cxnSp>
        <p:nvCxnSpPr>
          <p:cNvPr id="62" name="직선 연결선 61"/>
          <p:cNvCxnSpPr/>
          <p:nvPr/>
        </p:nvCxnSpPr>
        <p:spPr>
          <a:xfrm flipV="1">
            <a:off x="4261883" y="2123159"/>
            <a:ext cx="0" cy="686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/>
          <p:nvPr/>
        </p:nvCxnSpPr>
        <p:spPr>
          <a:xfrm>
            <a:off x="4261883" y="2123160"/>
            <a:ext cx="596690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05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4042353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8382541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작업지시프로세스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427501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2641570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9039677" y="2666973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8382541" y="293855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자재출고</a:t>
            </a:r>
          </a:p>
        </p:txBody>
      </p:sp>
      <p:cxnSp>
        <p:nvCxnSpPr>
          <p:cNvPr id="40" name="직선 화살표 연결선 39"/>
          <p:cNvCxnSpPr/>
          <p:nvPr/>
        </p:nvCxnSpPr>
        <p:spPr>
          <a:xfrm flipH="1">
            <a:off x="7012777" y="4677426"/>
            <a:ext cx="9129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3973500" y="4315312"/>
            <a:ext cx="4958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2974857" y="2689873"/>
            <a:ext cx="0" cy="28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542926" y="2971354"/>
            <a:ext cx="24319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42925" y="3142041"/>
            <a:ext cx="2977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V="1">
            <a:off x="3517781" y="2701532"/>
            <a:ext cx="0" cy="4405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42926" y="2170532"/>
            <a:ext cx="203927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869099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순서도: 판단 36"/>
          <p:cNvSpPr/>
          <p:nvPr/>
        </p:nvSpPr>
        <p:spPr>
          <a:xfrm>
            <a:off x="7994022" y="4201960"/>
            <a:ext cx="2091311" cy="95093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제품이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완성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되었는가</a:t>
            </a:r>
            <a:endParaRPr lang="en-US" altLang="ko-KR" sz="1400" b="1" dirty="0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9039677" y="3930383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8388962" y="5462675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생산프로세스완료</a:t>
            </a:r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039677" y="5191098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33255" y="5152893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46" name="직사각형 45"/>
          <p:cNvSpPr/>
          <p:nvPr/>
        </p:nvSpPr>
        <p:spPr>
          <a:xfrm>
            <a:off x="5679641" y="424709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4990459" y="3970099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7210303" y="436965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9" name="직사각형 48"/>
          <p:cNvSpPr/>
          <p:nvPr/>
        </p:nvSpPr>
        <p:spPr>
          <a:xfrm>
            <a:off x="2641570" y="386255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50" name="모서리가 둥근 직사각형 49"/>
          <p:cNvSpPr/>
          <p:nvPr/>
        </p:nvSpPr>
        <p:spPr>
          <a:xfrm>
            <a:off x="2647465" y="529937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1942296" y="358555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cxnSp>
        <p:nvCxnSpPr>
          <p:cNvPr id="54" name="직선 연결선 53"/>
          <p:cNvCxnSpPr/>
          <p:nvPr/>
        </p:nvCxnSpPr>
        <p:spPr>
          <a:xfrm>
            <a:off x="4469331" y="4315312"/>
            <a:ext cx="0" cy="161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>
            <a:stCxn id="42" idx="1"/>
          </p:cNvCxnSpPr>
          <p:nvPr/>
        </p:nvCxnSpPr>
        <p:spPr>
          <a:xfrm flipH="1">
            <a:off x="4469331" y="5929400"/>
            <a:ext cx="39196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286665" y="4842641"/>
            <a:ext cx="0" cy="456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5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7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6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en-US" altLang="ko-KR" sz="1600" b="1" dirty="0" smtClean="0">
                <a:solidFill>
                  <a:prstClr val="white"/>
                </a:solidFill>
              </a:rPr>
              <a:t>SCENARIO</a:t>
            </a:r>
            <a:r>
              <a:rPr lang="ko-KR" altLang="en-US" sz="1600" b="1" dirty="0" smtClean="0">
                <a:solidFill>
                  <a:prstClr val="white"/>
                </a:solidFill>
              </a:rPr>
              <a:t> </a:t>
            </a:r>
            <a:r>
              <a:rPr lang="en-US" altLang="ko-KR" sz="1600" b="1" dirty="0">
                <a:solidFill>
                  <a:prstClr val="white"/>
                </a:solidFill>
              </a:rPr>
              <a:t>FLOW </a:t>
            </a:r>
            <a:r>
              <a:rPr lang="en-US" altLang="ko-KR" sz="1600" b="1" dirty="0" smtClean="0">
                <a:solidFill>
                  <a:prstClr val="white"/>
                </a:solidFill>
              </a:rPr>
              <a:t>                	 CHART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>
            <a:off x="5260761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직사각형 108"/>
          <p:cNvSpPr/>
          <p:nvPr/>
        </p:nvSpPr>
        <p:spPr>
          <a:xfrm>
            <a:off x="9600950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수주등록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삼도전자 판매계약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0" name="직사각형 109"/>
          <p:cNvSpPr/>
          <p:nvPr/>
        </p:nvSpPr>
        <p:spPr>
          <a:xfrm>
            <a:off x="6645910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BOM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등록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등록된 품목의 부속품 등록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385997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품목등록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판매상품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0248150" y="2781643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>
            <a:off x="8087508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4561905" y="4818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출고처리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5" name="직사각형 114"/>
          <p:cNvSpPr/>
          <p:nvPr/>
        </p:nvSpPr>
        <p:spPr>
          <a:xfrm>
            <a:off x="6667887" y="311971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부족한 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자재발주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1768586" y="311971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작업지시 및 확정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7436948" y="479715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판매완료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1693913" y="17016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로그인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3588842" y="1210834"/>
            <a:ext cx="1832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판매상품 </a:t>
            </a:r>
            <a:r>
              <a:rPr lang="ko-KR" altLang="en-US" sz="800" dirty="0" err="1" smtClean="0">
                <a:solidFill>
                  <a:prstClr val="black"/>
                </a:solidFill>
              </a:rPr>
              <a:t>데스크탑</a:t>
            </a:r>
            <a:r>
              <a:rPr lang="ko-KR" altLang="en-US" sz="800" dirty="0" smtClean="0">
                <a:solidFill>
                  <a:prstClr val="black"/>
                </a:solidFill>
              </a:rPr>
              <a:t> </a:t>
            </a:r>
            <a:r>
              <a:rPr lang="en-US" altLang="ko-KR" sz="800" dirty="0" smtClean="0">
                <a:solidFill>
                  <a:prstClr val="black"/>
                </a:solidFill>
              </a:rPr>
              <a:t>100</a:t>
            </a:r>
            <a:r>
              <a:rPr lang="ko-KR" altLang="en-US" sz="800" dirty="0" smtClean="0">
                <a:solidFill>
                  <a:prstClr val="black"/>
                </a:solidFill>
              </a:rPr>
              <a:t>과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필요한 부속품 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메인보드</a:t>
            </a:r>
            <a:r>
              <a:rPr lang="en-US" altLang="ko-KR" sz="800" dirty="0" smtClean="0">
                <a:solidFill>
                  <a:prstClr val="black"/>
                </a:solidFill>
              </a:rPr>
              <a:t>100 </a:t>
            </a:r>
            <a:r>
              <a:rPr lang="ko-KR" altLang="en-US" sz="800" dirty="0" smtClean="0">
                <a:solidFill>
                  <a:prstClr val="black"/>
                </a:solidFill>
              </a:rPr>
              <a:t>등록 </a:t>
            </a:r>
            <a:endParaRPr lang="en-US" altLang="ko-KR" sz="800" dirty="0" smtClean="0">
              <a:solidFill>
                <a:prstClr val="black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9540013" y="1333942"/>
            <a:ext cx="1436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err="1" smtClean="0">
                <a:solidFill>
                  <a:prstClr val="black"/>
                </a:solidFill>
              </a:rPr>
              <a:t>데스크탑</a:t>
            </a:r>
            <a:r>
              <a:rPr lang="en-US" altLang="ko-KR" sz="800" dirty="0" smtClean="0">
                <a:solidFill>
                  <a:prstClr val="black"/>
                </a:solidFill>
              </a:rPr>
              <a:t>100 </a:t>
            </a:r>
            <a:r>
              <a:rPr lang="ko-KR" altLang="en-US" sz="800" dirty="0" smtClean="0">
                <a:solidFill>
                  <a:prstClr val="black"/>
                </a:solidFill>
              </a:rPr>
              <a:t>품목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en-US" altLang="ko-KR" sz="800" dirty="0" smtClean="0">
                <a:solidFill>
                  <a:prstClr val="black"/>
                </a:solidFill>
              </a:rPr>
              <a:t>80</a:t>
            </a:r>
            <a:r>
              <a:rPr lang="ko-KR" altLang="en-US" sz="800" dirty="0" smtClean="0">
                <a:solidFill>
                  <a:prstClr val="black"/>
                </a:solidFill>
              </a:rPr>
              <a:t>개 판매 계약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21" name="직사각형 120"/>
          <p:cNvSpPr/>
          <p:nvPr/>
        </p:nvSpPr>
        <p:spPr>
          <a:xfrm>
            <a:off x="3911190" y="316200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생산계획등록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1782602" y="479715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생산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완료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9607369" y="316200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solidFill>
                  <a:prstClr val="white"/>
                </a:solidFill>
              </a:rPr>
              <a:t>주생산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계획작성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cxnSp>
        <p:nvCxnSpPr>
          <p:cNvPr id="124" name="직선 화살표 연결선 123"/>
          <p:cNvCxnSpPr/>
          <p:nvPr/>
        </p:nvCxnSpPr>
        <p:spPr>
          <a:xfrm flipH="1">
            <a:off x="8087508" y="3586441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/>
          <p:cNvCxnSpPr/>
          <p:nvPr/>
        </p:nvCxnSpPr>
        <p:spPr>
          <a:xfrm flipH="1">
            <a:off x="5321152" y="3572972"/>
            <a:ext cx="11764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 flipH="1">
            <a:off x="3140693" y="3550539"/>
            <a:ext cx="604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>
            <a:off x="3140693" y="2150565"/>
            <a:ext cx="604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/>
          <p:cNvCxnSpPr/>
          <p:nvPr/>
        </p:nvCxnSpPr>
        <p:spPr>
          <a:xfrm>
            <a:off x="2439460" y="417804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화살표 연결선 128"/>
          <p:cNvCxnSpPr/>
          <p:nvPr/>
        </p:nvCxnSpPr>
        <p:spPr>
          <a:xfrm>
            <a:off x="3215682" y="5263877"/>
            <a:ext cx="117851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4505074" y="5821306"/>
            <a:ext cx="14000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판매계약 시 계약된 판매량인 </a:t>
            </a:r>
            <a:r>
              <a:rPr lang="en-US" altLang="ko-KR" sz="800" dirty="0" smtClean="0">
                <a:solidFill>
                  <a:prstClr val="black"/>
                </a:solidFill>
              </a:rPr>
              <a:t>80</a:t>
            </a:r>
            <a:r>
              <a:rPr lang="ko-KR" altLang="en-US" sz="800" dirty="0" smtClean="0">
                <a:solidFill>
                  <a:prstClr val="black"/>
                </a:solidFill>
              </a:rPr>
              <a:t>개 출고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540013" y="4243070"/>
            <a:ext cx="15485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판매계약수량만큼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생산 계획 작성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4F81BD"/>
                </a:solidFill>
              </a:rPr>
              <a:t>5</a:t>
            </a:r>
            <a:endParaRPr lang="ko-KR" altLang="en-US" sz="2000" b="1" dirty="0">
              <a:solidFill>
                <a:srgbClr val="4F81BD"/>
              </a:solidFill>
            </a:endParaRPr>
          </a:p>
        </p:txBody>
      </p:sp>
      <p:cxnSp>
        <p:nvCxnSpPr>
          <p:cNvPr id="134" name="직선 화살표 연결선 133"/>
          <p:cNvCxnSpPr/>
          <p:nvPr/>
        </p:nvCxnSpPr>
        <p:spPr>
          <a:xfrm>
            <a:off x="6017595" y="5263877"/>
            <a:ext cx="117851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2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=""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2001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=""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1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FA23A234-4A16-4B33-AE0E-725DE948D9E1}"/>
              </a:ext>
            </a:extLst>
          </p:cNvPr>
          <p:cNvSpPr/>
          <p:nvPr/>
        </p:nvSpPr>
        <p:spPr>
          <a:xfrm>
            <a:off x="837505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E0176D87-05A6-45FB-85CA-78EDD6627EB3}"/>
              </a:ext>
            </a:extLst>
          </p:cNvPr>
          <p:cNvSpPr/>
          <p:nvPr/>
        </p:nvSpPr>
        <p:spPr>
          <a:xfrm>
            <a:off x="959575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시나리오 적용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24" end="144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1219200"/>
            <a:ext cx="111252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=""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2000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=""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AFEFCB9-2BB4-4A52-80EA-C08A9E4D2C4E}"/>
              </a:ext>
            </a:extLst>
          </p:cNvPr>
          <p:cNvSpPr txBox="1"/>
          <p:nvPr/>
        </p:nvSpPr>
        <p:spPr>
          <a:xfrm>
            <a:off x="2103198" y="2171043"/>
            <a:ext cx="80094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MES, 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8375DDD-8862-41C9-BEA9-224AE8BB73BB}"/>
              </a:ext>
            </a:extLst>
          </p:cNvPr>
          <p:cNvSpPr/>
          <p:nvPr/>
        </p:nvSpPr>
        <p:spPr>
          <a:xfrm>
            <a:off x="820552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=""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2000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=""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8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일반화</a:t>
            </a:r>
            <a:r>
              <a:rPr lang="en-US" altLang="ko-KR" dirty="0"/>
              <a:t>, </a:t>
            </a:r>
            <a:r>
              <a:rPr lang="ko-KR" altLang="en-US" dirty="0"/>
              <a:t>상용화 하여 창업기업이나 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=""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3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2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2091279" y="1615166"/>
            <a:ext cx="8009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현 개발과정에서 하지 못했던 </a:t>
            </a:r>
            <a:r>
              <a:rPr lang="en-US" altLang="ko-KR" dirty="0"/>
              <a:t>UI </a:t>
            </a:r>
            <a:r>
              <a:rPr lang="ko-KR" altLang="en-US" dirty="0"/>
              <a:t>파트의 정리 및 메인 시스템 구성에 있어서 확장을 중점으로 실행할 예정</a:t>
            </a:r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/>
              <a:t>현 시스템은 이미 나와있는 프로그램인 </a:t>
            </a:r>
            <a:r>
              <a:rPr lang="ko-KR" altLang="en-US" dirty="0" err="1"/>
              <a:t>아이큐브를</a:t>
            </a:r>
            <a:r>
              <a:rPr lang="ko-KR" altLang="en-US" dirty="0"/>
              <a:t> 참조하여 제작하였기 때문에 웹에서의 편의성이나 장점이 없이 </a:t>
            </a:r>
            <a:r>
              <a:rPr lang="ko-KR" altLang="en-US" dirty="0" smtClean="0"/>
              <a:t>구성</a:t>
            </a:r>
            <a:r>
              <a:rPr lang="en-US" altLang="ko-KR" dirty="0" smtClean="0"/>
              <a:t>. </a:t>
            </a:r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추가적으로 </a:t>
            </a:r>
            <a:r>
              <a:rPr lang="ko-KR" altLang="en-US" dirty="0" err="1" smtClean="0"/>
              <a:t>반응형</a:t>
            </a:r>
            <a:r>
              <a:rPr lang="ko-KR" altLang="en-US" dirty="0"/>
              <a:t> </a:t>
            </a:r>
            <a:r>
              <a:rPr lang="ko-KR" altLang="en-US" dirty="0" smtClean="0"/>
              <a:t>디자인을 </a:t>
            </a:r>
            <a:r>
              <a:rPr lang="ko-KR" altLang="en-US" dirty="0"/>
              <a:t>적용하여 단순 </a:t>
            </a:r>
            <a:r>
              <a:rPr lang="en-US" altLang="ko-KR" dirty="0" smtClean="0"/>
              <a:t>PC</a:t>
            </a:r>
            <a:r>
              <a:rPr lang="ko-KR" altLang="en-US" dirty="0" smtClean="0"/>
              <a:t>뿐만 아니라 </a:t>
            </a:r>
            <a:r>
              <a:rPr lang="ko-KR" altLang="en-US" dirty="0" err="1" smtClean="0"/>
              <a:t>태블릿에서</a:t>
            </a:r>
            <a:r>
              <a:rPr lang="ko-KR" altLang="en-US" dirty="0" smtClean="0"/>
              <a:t> </a:t>
            </a:r>
            <a:r>
              <a:rPr lang="ko-KR" altLang="en-US" dirty="0" err="1"/>
              <a:t>이용할때도</a:t>
            </a:r>
            <a:r>
              <a:rPr lang="ko-KR" altLang="en-US" dirty="0"/>
              <a:t> 편의성을 갖춘 화면을 지원할 수 있도록 개선 할 </a:t>
            </a:r>
            <a:r>
              <a:rPr lang="ko-KR" altLang="en-US" dirty="0" smtClean="0"/>
              <a:t>예정</a:t>
            </a:r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지나치게 </a:t>
            </a:r>
            <a:r>
              <a:rPr lang="ko-KR" altLang="en-US" dirty="0"/>
              <a:t>많은 </a:t>
            </a:r>
            <a:r>
              <a:rPr lang="ko-KR" altLang="en-US" dirty="0" smtClean="0"/>
              <a:t>스크롤 </a:t>
            </a:r>
            <a:r>
              <a:rPr lang="ko-KR" altLang="en-US" dirty="0"/>
              <a:t>기능을 이용하지 않도록 자주 사용하는 </a:t>
            </a:r>
            <a:r>
              <a:rPr lang="ko-KR" altLang="en-US" dirty="0" err="1"/>
              <a:t>컬럼이나</a:t>
            </a:r>
            <a:r>
              <a:rPr lang="ko-KR" altLang="en-US" dirty="0"/>
              <a:t> 항목의 경우 화면 앞쪽으로 배치하여 </a:t>
            </a:r>
            <a:r>
              <a:rPr lang="ko-KR" altLang="en-US" dirty="0" smtClean="0"/>
              <a:t>사용자의 편의를 </a:t>
            </a:r>
            <a:r>
              <a:rPr lang="ko-KR" altLang="en-US" dirty="0"/>
              <a:t>조금 더 고려 할 수 있도록 </a:t>
            </a:r>
            <a:r>
              <a:rPr lang="ko-KR" altLang="en-US" dirty="0" smtClean="0"/>
              <a:t>개선 필</a:t>
            </a:r>
            <a:r>
              <a:rPr lang="ko-KR" altLang="en-US" dirty="0"/>
              <a:t>요</a:t>
            </a:r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 smtClean="0"/>
              <a:t>•</a:t>
            </a:r>
            <a:r>
              <a:rPr lang="ko-KR" altLang="en-US" dirty="0"/>
              <a:t> </a:t>
            </a:r>
            <a:r>
              <a:rPr lang="ko-KR" altLang="en-US" dirty="0" smtClean="0"/>
              <a:t>등록 하는 경우 단일 </a:t>
            </a:r>
            <a:r>
              <a:rPr lang="ko-KR" altLang="en-US" dirty="0"/>
              <a:t>행을 작성하고 저장하는 </a:t>
            </a:r>
            <a:r>
              <a:rPr lang="ko-KR" altLang="en-US" dirty="0" smtClean="0"/>
              <a:t>단순 반복 </a:t>
            </a:r>
            <a:r>
              <a:rPr lang="ko-KR" altLang="en-US" dirty="0"/>
              <a:t>작업이 많으므로 </a:t>
            </a:r>
            <a:r>
              <a:rPr lang="ko-KR" altLang="en-US" dirty="0" err="1" smtClean="0"/>
              <a:t>다중행을</a:t>
            </a:r>
            <a:r>
              <a:rPr lang="ko-KR" altLang="en-US" dirty="0" smtClean="0"/>
              <a:t> 작성하고 </a:t>
            </a:r>
            <a:r>
              <a:rPr lang="ko-KR" altLang="en-US" dirty="0"/>
              <a:t>한 번에 저장할 수 있도록 </a:t>
            </a:r>
            <a:r>
              <a:rPr lang="ko-KR" altLang="en-US" dirty="0" smtClean="0"/>
              <a:t>개선 필요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2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2091280" y="1615166"/>
            <a:ext cx="8009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현 시스템은 공정에 대한 세부사항이 </a:t>
            </a:r>
            <a:r>
              <a:rPr lang="ko-KR" altLang="en-US" dirty="0" smtClean="0"/>
              <a:t>빠져 있어 생산된 </a:t>
            </a:r>
            <a:r>
              <a:rPr lang="ko-KR" altLang="en-US" dirty="0"/>
              <a:t>제품 및 </a:t>
            </a:r>
            <a:r>
              <a:rPr lang="ko-KR" altLang="en-US" dirty="0" err="1"/>
              <a:t>재공품에</a:t>
            </a:r>
            <a:r>
              <a:rPr lang="ko-KR" altLang="en-US" dirty="0"/>
              <a:t> 대한 관리가 </a:t>
            </a:r>
            <a:r>
              <a:rPr lang="ko-KR" altLang="en-US" dirty="0" smtClean="0"/>
              <a:t>상세하게 이루어지지 않음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추후 개발을 통해 공정파트를 세분화 하는 개선 필요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공정관리 </a:t>
            </a:r>
            <a:r>
              <a:rPr lang="ko-KR" altLang="en-US" dirty="0"/>
              <a:t>파트를 만들어 현재 생산단계에 들어가 있는 라인 및 공정 정보를 실시간으로 확인 할 수 </a:t>
            </a:r>
            <a:r>
              <a:rPr lang="ko-KR" altLang="en-US" dirty="0" smtClean="0"/>
              <a:t>있도록 개선 필요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제품의 </a:t>
            </a:r>
            <a:r>
              <a:rPr lang="ko-KR" altLang="en-US" dirty="0"/>
              <a:t>생산번호</a:t>
            </a:r>
            <a:r>
              <a:rPr lang="en-US" altLang="ko-KR" dirty="0"/>
              <a:t>, </a:t>
            </a:r>
            <a:r>
              <a:rPr lang="ko-KR" altLang="en-US" dirty="0"/>
              <a:t>작업지시번호를 </a:t>
            </a:r>
            <a:r>
              <a:rPr lang="en-US" altLang="ko-KR" dirty="0" smtClean="0"/>
              <a:t>Lot</a:t>
            </a:r>
            <a:r>
              <a:rPr lang="ko-KR" altLang="en-US" dirty="0" smtClean="0"/>
              <a:t>번호와 연계</a:t>
            </a:r>
            <a:r>
              <a:rPr lang="en-US" altLang="ko-KR" dirty="0" smtClean="0"/>
              <a:t>,</a:t>
            </a:r>
            <a:r>
              <a:rPr lang="ko-KR" altLang="en-US" dirty="0" smtClean="0"/>
              <a:t> 부여번호를 체계화하여 </a:t>
            </a:r>
            <a:endParaRPr lang="en-US" altLang="ko-KR" dirty="0" smtClean="0"/>
          </a:p>
          <a:p>
            <a:pPr fontAlgn="base"/>
            <a:r>
              <a:rPr lang="ko-KR" altLang="en-US" dirty="0" smtClean="0"/>
              <a:t>하나의 번호로 여러 정보를 확인 할 수 있게 개선 해야 함</a:t>
            </a:r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생산된 제품에 대한 검사단계를 세분화하여 불량 관리의 고도화 필요</a:t>
            </a:r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최근 </a:t>
            </a:r>
            <a:r>
              <a:rPr lang="ko-KR" altLang="en-US" dirty="0"/>
              <a:t>사용 빈도가 높은 </a:t>
            </a:r>
            <a:r>
              <a:rPr lang="en-US" altLang="ko-KR" dirty="0"/>
              <a:t>REST API</a:t>
            </a:r>
            <a:r>
              <a:rPr lang="ko-KR" altLang="en-US" dirty="0"/>
              <a:t>를 사용하여 외부 </a:t>
            </a:r>
            <a:r>
              <a:rPr lang="en-US" altLang="ko-KR" dirty="0"/>
              <a:t>DB</a:t>
            </a:r>
            <a:r>
              <a:rPr lang="ko-KR" altLang="en-US" dirty="0"/>
              <a:t>와 </a:t>
            </a:r>
            <a:r>
              <a:rPr lang="ko-KR" altLang="en-US" dirty="0" smtClean="0"/>
              <a:t>연동 개선 고려</a:t>
            </a:r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현재 </a:t>
            </a:r>
            <a:r>
              <a:rPr lang="ko-KR" altLang="en-US" dirty="0"/>
              <a:t>시스템은 창고가 단일 </a:t>
            </a:r>
            <a:r>
              <a:rPr lang="en-US" altLang="ko-KR" dirty="0"/>
              <a:t>DB</a:t>
            </a:r>
            <a:r>
              <a:rPr lang="ko-KR" altLang="en-US" dirty="0"/>
              <a:t>로 이용하도록 설계가 되어 </a:t>
            </a:r>
            <a:r>
              <a:rPr lang="ko-KR" altLang="en-US" dirty="0" smtClean="0"/>
              <a:t>있어 </a:t>
            </a:r>
            <a:r>
              <a:rPr lang="ko-KR" altLang="en-US" dirty="0"/>
              <a:t>사</a:t>
            </a:r>
            <a:r>
              <a:rPr lang="ko-KR" altLang="en-US" dirty="0" smtClean="0"/>
              <a:t>용량이 </a:t>
            </a:r>
            <a:r>
              <a:rPr lang="ko-KR" altLang="en-US" dirty="0"/>
              <a:t>많아질 경우 </a:t>
            </a:r>
            <a:r>
              <a:rPr lang="ko-KR" altLang="en-US" dirty="0" smtClean="0"/>
              <a:t>부하의 가능성이 높음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이를 </a:t>
            </a:r>
            <a:r>
              <a:rPr lang="ko-KR" altLang="en-US" dirty="0"/>
              <a:t>방지하고자 외부 </a:t>
            </a:r>
            <a:r>
              <a:rPr lang="en-US" altLang="ko-KR" dirty="0"/>
              <a:t>DB</a:t>
            </a:r>
            <a:r>
              <a:rPr lang="ko-KR" altLang="en-US" dirty="0"/>
              <a:t>에 </a:t>
            </a:r>
            <a:r>
              <a:rPr lang="en-US" altLang="ko-KR" dirty="0"/>
              <a:t>REST API</a:t>
            </a:r>
            <a:r>
              <a:rPr lang="ko-KR" altLang="en-US" dirty="0"/>
              <a:t>를 사용하여 추가 창고를 생성 할 경우 정보량이 나뉠 수 있도록 </a:t>
            </a:r>
            <a:r>
              <a:rPr lang="ko-KR" altLang="en-US" dirty="0" smtClean="0"/>
              <a:t>개선할 필요 있음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92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6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1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9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9" y="22002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8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9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=""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=""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9" y="460107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8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=""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9" y="295018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=""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2" y="295018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9" y="414385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2" y="5337832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=""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9" y="535330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  <p:bldP spid="19" grpId="0" animBg="1"/>
      <p:bldP spid="2" grpId="0" animBg="1"/>
      <p:bldP spid="24" grpId="0" animBg="1"/>
      <p:bldP spid="27" grpId="0" animBg="1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171828" y="2186624"/>
            <a:ext cx="3829049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 smtClean="0">
                <a:solidFill>
                  <a:prstClr val="white"/>
                </a:solidFill>
              </a:rPr>
              <a:t>설계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 지휘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DB </a:t>
            </a:r>
            <a:r>
              <a:rPr lang="ko-KR" altLang="en-US" dirty="0" smtClean="0">
                <a:solidFill>
                  <a:prstClr val="white"/>
                </a:solidFill>
              </a:rPr>
              <a:t>설계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 지휘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7454922" y="2185004"/>
            <a:ext cx="1928812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담당화면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업무 </a:t>
            </a:r>
            <a:r>
              <a:rPr lang="ko-KR" altLang="en-US" dirty="0">
                <a:solidFill>
                  <a:prstClr val="white"/>
                </a:solidFill>
              </a:rPr>
              <a:t>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9783720" y="2191249"/>
            <a:ext cx="1700213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7865329" y="1579140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10079829" y="1578506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532353" y="1578506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4" y="2186625"/>
            <a:ext cx="1862703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260490" y="1578506"/>
            <a:ext cx="72808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=""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=""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6" grpId="0"/>
      <p:bldP spid="18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=""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2001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=""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1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</TotalTime>
  <Words>2211</Words>
  <Application>Microsoft Office PowerPoint</Application>
  <PresentationFormat>사용자 지정</PresentationFormat>
  <Paragraphs>527</Paragraphs>
  <Slides>62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62</vt:i4>
      </vt:variant>
    </vt:vector>
  </HeadingPairs>
  <TitlesOfParts>
    <vt:vector size="63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SHY-702-17</cp:lastModifiedBy>
  <cp:revision>87</cp:revision>
  <dcterms:created xsi:type="dcterms:W3CDTF">2021-06-21T14:47:31Z</dcterms:created>
  <dcterms:modified xsi:type="dcterms:W3CDTF">2021-07-07T07:45:18Z</dcterms:modified>
</cp:coreProperties>
</file>

<file path=docProps/thumbnail.jpeg>
</file>